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C5675D-B91D-427B-98C3-D50B85D1EBC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5314BD-D6C8-4D2A-8355-35CA2E0DC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3001"/>
          </a:xfrm>
        </p:spPr>
        <p:txBody>
          <a:bodyPr>
            <a:noAutofit/>
          </a:bodyPr>
          <a:lstStyle/>
          <a:p>
            <a:r>
              <a:rPr lang="en-US" sz="4800" dirty="0" smtClean="0"/>
              <a:t>Chapter 8                    Muscles</a:t>
            </a:r>
            <a:endParaRPr lang="en-US" sz="4800" dirty="0"/>
          </a:p>
        </p:txBody>
      </p:sp>
      <p:pic>
        <p:nvPicPr>
          <p:cNvPr id="1026" name="Picture 2" descr="http://greatmusclebuildingworkouts.info/gainmusclemass/wp-content/uploads/2009/11/Gain-Muscle-M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70" y="1207008"/>
            <a:ext cx="9093630" cy="53652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65532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Pages: 178-184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legacy.owensboro.kctcs.edu/gcaplan/anat/images/Image28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91"/>
            <a:ext cx="7239000" cy="6835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Muscle Fibers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Within </a:t>
            </a:r>
            <a:r>
              <a:rPr lang="en-US" dirty="0" err="1" smtClean="0"/>
              <a:t>Sarcoplasm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Sarcoplasmic</a:t>
            </a:r>
            <a:r>
              <a:rPr lang="en-US" dirty="0" smtClean="0"/>
              <a:t> Reticulum (ER)</a:t>
            </a:r>
          </a:p>
          <a:p>
            <a:pPr lvl="2"/>
            <a:r>
              <a:rPr lang="en-US" dirty="0" smtClean="0"/>
              <a:t>Network of membranous channels that surround myofibrils</a:t>
            </a:r>
          </a:p>
          <a:p>
            <a:pPr lvl="1"/>
            <a:r>
              <a:rPr lang="en-US" dirty="0" smtClean="0"/>
              <a:t>Transverse Tubules:</a:t>
            </a:r>
          </a:p>
          <a:p>
            <a:pPr lvl="2"/>
            <a:r>
              <a:rPr lang="en-US" dirty="0" smtClean="0"/>
              <a:t>T-tubules:</a:t>
            </a:r>
          </a:p>
          <a:p>
            <a:pPr lvl="3"/>
            <a:r>
              <a:rPr lang="en-US" dirty="0" smtClean="0"/>
              <a:t>Membranous channel that extends inward and passes al the way through  to the outside of the fiber. Contains extracellular fluid.</a:t>
            </a:r>
          </a:p>
          <a:p>
            <a:pPr lvl="1"/>
            <a:r>
              <a:rPr lang="en-US" dirty="0" err="1" smtClean="0"/>
              <a:t>Cisternae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Region where </a:t>
            </a:r>
            <a:r>
              <a:rPr lang="en-US" dirty="0" err="1" smtClean="0"/>
              <a:t>actin</a:t>
            </a:r>
            <a:r>
              <a:rPr lang="en-US" dirty="0" smtClean="0"/>
              <a:t> and myosin filaments overlap</a:t>
            </a:r>
          </a:p>
          <a:p>
            <a:r>
              <a:rPr lang="en-US" dirty="0" smtClean="0"/>
              <a:t>SR and T-tubules active muscle contraction mechanism when fiber is stimulated.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mhhe.com/biosci/esp/2001_gbio/folder_structure/an/m5/s5/assets/images/anm5s5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12" y="838200"/>
            <a:ext cx="9159812" cy="5645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Minute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Muscle fibers and their associated connective tissues are flexible but can tear if overstretched. This type of injury, common in athletes, is called a muscle strain. The seriousness of the injury depends on the degree of damage the tissues sustain. A mild strain injures only a few muscle fibers, the fascia remains intact, and loss of function is minimal. In a sever strain however, many muscle fibers as well as the fascia tear, and muscle function may be completely lost. Such a sever strain is painful and produces discoloration and swelling.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Motor Neuron:</a:t>
            </a:r>
          </a:p>
          <a:p>
            <a:pPr lvl="1"/>
            <a:r>
              <a:rPr lang="en-US" dirty="0" smtClean="0"/>
              <a:t>Stimulate muscle fibers to contract</a:t>
            </a:r>
          </a:p>
          <a:p>
            <a:r>
              <a:rPr lang="en-US" dirty="0" smtClean="0"/>
              <a:t>Neuromuscular Junction</a:t>
            </a:r>
          </a:p>
          <a:p>
            <a:pPr lvl="1"/>
            <a:r>
              <a:rPr lang="en-US" dirty="0" smtClean="0"/>
              <a:t>Connection between the motor neuron and muscle fiber</a:t>
            </a:r>
          </a:p>
          <a:p>
            <a:r>
              <a:rPr lang="en-US" dirty="0" smtClean="0"/>
              <a:t>Motor End Plate:</a:t>
            </a:r>
          </a:p>
          <a:p>
            <a:pPr lvl="1"/>
            <a:r>
              <a:rPr lang="en-US" dirty="0" smtClean="0"/>
              <a:t>Specialized portion of muscle fiber membrane</a:t>
            </a:r>
          </a:p>
          <a:p>
            <a:pPr lvl="1"/>
            <a:r>
              <a:rPr lang="en-US" dirty="0" smtClean="0"/>
              <a:t>Branches and projects into recesses of the muscle fiber membrane</a:t>
            </a:r>
          </a:p>
          <a:p>
            <a:r>
              <a:rPr lang="en-US" dirty="0" smtClean="0"/>
              <a:t>Neurotransmitters:</a:t>
            </a:r>
          </a:p>
          <a:p>
            <a:pPr lvl="1"/>
            <a:r>
              <a:rPr lang="en-US" dirty="0" smtClean="0"/>
              <a:t>Chemical secretion that stimulates muscle fiber to contract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content.answcdn.com/main/content/img/elsevier/dental/f0429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6018"/>
            <a:ext cx="8162925" cy="6691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motor neuron and the muscle fibers associated with it constitute a motor unit</a:t>
            </a:r>
          </a:p>
          <a:p>
            <a:endParaRPr lang="en-US" dirty="0"/>
          </a:p>
        </p:txBody>
      </p:sp>
      <p:pic>
        <p:nvPicPr>
          <p:cNvPr id="30722" name="Picture 2" descr="http://natchem.files.wordpress.com/2009/11/motor-unit-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38400"/>
            <a:ext cx="516255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Muscle 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Contraction is a complex interaction of cell components and </a:t>
            </a:r>
            <a:r>
              <a:rPr lang="en-US" dirty="0" err="1" smtClean="0"/>
              <a:t>biochemicals</a:t>
            </a:r>
            <a:endParaRPr lang="en-US" dirty="0" smtClean="0"/>
          </a:p>
          <a:p>
            <a:r>
              <a:rPr lang="en-US" dirty="0" smtClean="0"/>
              <a:t>Contraction occurs when </a:t>
            </a:r>
            <a:r>
              <a:rPr lang="en-US" dirty="0" err="1" smtClean="0"/>
              <a:t>actin</a:t>
            </a:r>
            <a:r>
              <a:rPr lang="en-US" dirty="0" smtClean="0"/>
              <a:t> and myosin slide past one another shortening the muscle fiber and pulling on its attachments.</a:t>
            </a:r>
          </a:p>
          <a:p>
            <a:endParaRPr lang="en-US" dirty="0"/>
          </a:p>
        </p:txBody>
      </p:sp>
      <p:pic>
        <p:nvPicPr>
          <p:cNvPr id="29698" name="Picture 2" descr="http://image.wistatutor.com/content/locomotion-animals/muscle-contraction-mechanis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184417"/>
            <a:ext cx="4210050" cy="3378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Actin</a:t>
            </a:r>
            <a:r>
              <a:rPr lang="en-US" dirty="0" smtClean="0"/>
              <a:t> and Myosin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Globular portions of myosin filaments can form cross-bridges with </a:t>
            </a:r>
            <a:r>
              <a:rPr lang="en-US" dirty="0" err="1" smtClean="0"/>
              <a:t>actin</a:t>
            </a:r>
            <a:r>
              <a:rPr lang="en-US" dirty="0" smtClean="0"/>
              <a:t> filaments</a:t>
            </a:r>
          </a:p>
          <a:p>
            <a:r>
              <a:rPr lang="en-US" dirty="0" smtClean="0"/>
              <a:t>Sliding Filament Theory:</a:t>
            </a:r>
          </a:p>
          <a:p>
            <a:pPr lvl="1"/>
            <a:r>
              <a:rPr lang="en-US" dirty="0" smtClean="0"/>
              <a:t>Calcium ions are present, binding sites on an </a:t>
            </a:r>
            <a:r>
              <a:rPr lang="en-US" dirty="0" err="1" smtClean="0"/>
              <a:t>actin</a:t>
            </a:r>
            <a:r>
              <a:rPr lang="en-US" dirty="0" smtClean="0"/>
              <a:t> filament are exposed</a:t>
            </a:r>
          </a:p>
          <a:p>
            <a:pPr lvl="1"/>
            <a:r>
              <a:rPr lang="en-US" dirty="0" smtClean="0"/>
              <a:t>Cross-bridges on a myosin filament form linkages at the binding sites</a:t>
            </a:r>
          </a:p>
          <a:p>
            <a:pPr lvl="1"/>
            <a:r>
              <a:rPr lang="en-US" dirty="0" smtClean="0"/>
              <a:t>A myosin cross-bridge bends slightly, pulling an </a:t>
            </a:r>
            <a:r>
              <a:rPr lang="en-US" dirty="0" err="1" smtClean="0"/>
              <a:t>actin</a:t>
            </a:r>
            <a:r>
              <a:rPr lang="en-US" dirty="0" smtClean="0"/>
              <a:t> filament, suing energy from ATP</a:t>
            </a:r>
          </a:p>
          <a:p>
            <a:pPr lvl="1"/>
            <a:r>
              <a:rPr lang="en-US" dirty="0" smtClean="0"/>
              <a:t>The linkage breaks, </a:t>
            </a:r>
          </a:p>
          <a:p>
            <a:pPr lvl="1"/>
            <a:r>
              <a:rPr lang="en-US" dirty="0" smtClean="0"/>
              <a:t>The myosin cross-bridge forms a new linkage with the next binding 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8.7 in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P. 182</a:t>
            </a:r>
            <a:endParaRPr lang="en-US" dirty="0"/>
          </a:p>
        </p:txBody>
      </p:sp>
      <p:pic>
        <p:nvPicPr>
          <p:cNvPr id="35842" name="Picture 2" descr="http://www.elmhurst.edu/~chm/vchembook/images/615actinmyos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-2772"/>
            <a:ext cx="5486400" cy="6860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nlm.nih.gov/medlineplus/ency/images/ency/fullsize/199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54479"/>
            <a:ext cx="6629400" cy="530352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Muscles are made up of three types of tissues:</a:t>
            </a:r>
          </a:p>
          <a:p>
            <a:pPr lvl="1"/>
            <a:r>
              <a:rPr lang="en-US" dirty="0" smtClean="0"/>
              <a:t>Skeletal (focus of chapter)</a:t>
            </a:r>
          </a:p>
          <a:p>
            <a:pPr lvl="1"/>
            <a:r>
              <a:rPr lang="en-US" dirty="0" smtClean="0"/>
              <a:t>Smooth</a:t>
            </a:r>
          </a:p>
          <a:p>
            <a:pPr lvl="1"/>
            <a:r>
              <a:rPr lang="en-US" dirty="0" smtClean="0"/>
              <a:t>Cardiac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Actin</a:t>
            </a:r>
            <a:r>
              <a:rPr lang="en-US" dirty="0" smtClean="0"/>
              <a:t> and Myosin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Enzyme </a:t>
            </a:r>
            <a:r>
              <a:rPr lang="en-US" dirty="0" err="1" smtClean="0"/>
              <a:t>ATPase</a:t>
            </a:r>
            <a:r>
              <a:rPr lang="en-US" dirty="0" smtClean="0"/>
              <a:t> speeds up breakdown of ATP to ADP and phosphate releasing energy.</a:t>
            </a:r>
          </a:p>
          <a:p>
            <a:endParaRPr lang="en-US" dirty="0" smtClean="0"/>
          </a:p>
          <a:p>
            <a:r>
              <a:rPr lang="en-US" dirty="0" smtClean="0"/>
              <a:t>Energy is needed as a force that causes cross-bridges to pull</a:t>
            </a:r>
          </a:p>
          <a:p>
            <a:endParaRPr lang="en-US" dirty="0" smtClean="0"/>
          </a:p>
          <a:p>
            <a:r>
              <a:rPr lang="en-US" dirty="0" smtClean="0"/>
              <a:t>Cycle happens over and over as long as ATP is present and the muscle fiber is being stimulated to contract.</a:t>
            </a:r>
          </a:p>
          <a:p>
            <a:endParaRPr lang="en-US" dirty="0" smtClean="0"/>
          </a:p>
          <a:p>
            <a:r>
              <a:rPr lang="en-US" dirty="0" err="1" smtClean="0"/>
              <a:t>Sacromere</a:t>
            </a:r>
            <a:r>
              <a:rPr lang="en-US" dirty="0" smtClean="0"/>
              <a:t> shortens during contraction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for 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Skeletal muscle usually won’t contract without a neurotransmitter stimulating it</a:t>
            </a:r>
          </a:p>
          <a:p>
            <a:r>
              <a:rPr lang="en-US" dirty="0" smtClean="0"/>
              <a:t>Acetylcholine</a:t>
            </a:r>
          </a:p>
          <a:p>
            <a:pPr lvl="1"/>
            <a:r>
              <a:rPr lang="en-US" dirty="0" smtClean="0"/>
              <a:t>Stimulant that is stored in vesicles at distal ends of motor neuron</a:t>
            </a:r>
          </a:p>
          <a:p>
            <a:pPr lvl="1"/>
            <a:r>
              <a:rPr lang="en-US" dirty="0" smtClean="0"/>
              <a:t>Diffuses rapidly across the synaptic cleft and combines with certain protein molecules (receptors) stimulating a muscle impulse</a:t>
            </a:r>
          </a:p>
          <a:p>
            <a:pPr lvl="1"/>
            <a:r>
              <a:rPr lang="en-US" dirty="0" smtClean="0"/>
              <a:t>Travels through T-tubules until it reaches </a:t>
            </a:r>
            <a:r>
              <a:rPr lang="en-US" dirty="0" err="1" smtClean="0"/>
              <a:t>sacroplasmic</a:t>
            </a:r>
            <a:r>
              <a:rPr lang="en-US" dirty="0" smtClean="0"/>
              <a:t> reticulum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for Contraction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Sarcoplasmic</a:t>
            </a:r>
            <a:r>
              <a:rPr lang="en-US" dirty="0" smtClean="0"/>
              <a:t> reticulum contains high concentrations of calcium which causes those ions to diffuse into the </a:t>
            </a:r>
            <a:r>
              <a:rPr lang="en-US" dirty="0" err="1" smtClean="0"/>
              <a:t>sarcoplasm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sarcoplasm</a:t>
            </a:r>
            <a:r>
              <a:rPr lang="en-US" dirty="0" smtClean="0"/>
              <a:t> has high concentration of calcium ions they form linkages with </a:t>
            </a:r>
            <a:r>
              <a:rPr lang="en-US" dirty="0" err="1" smtClean="0"/>
              <a:t>actin</a:t>
            </a:r>
            <a:r>
              <a:rPr lang="en-US" dirty="0" smtClean="0"/>
              <a:t> and myosin filaments and muscle contracts.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for 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events lead to Relaxation:</a:t>
            </a:r>
          </a:p>
          <a:p>
            <a:pPr lvl="1"/>
            <a:r>
              <a:rPr lang="en-US" dirty="0" smtClean="0"/>
              <a:t>1. Acetylcholine rapidly decomposes by enzyme </a:t>
            </a:r>
            <a:r>
              <a:rPr lang="en-US" dirty="0" err="1" smtClean="0"/>
              <a:t>acetylcholinesterase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Acety</a:t>
            </a:r>
            <a:r>
              <a:rPr lang="en-US" dirty="0" smtClean="0"/>
              <a:t>……. Prevents a single nerve impulse from continuously stimulating a muscle fiber</a:t>
            </a:r>
          </a:p>
          <a:p>
            <a:pPr lvl="1"/>
            <a:r>
              <a:rPr lang="en-US" dirty="0" smtClean="0"/>
              <a:t>2. </a:t>
            </a:r>
            <a:r>
              <a:rPr lang="en-US" smtClean="0"/>
              <a:t>Acetylcholine </a:t>
            </a:r>
            <a:r>
              <a:rPr lang="en-US" dirty="0" smtClean="0"/>
              <a:t>breaks down causing stimulus to fiber to cease. As a result, calcium ions are transported back into </a:t>
            </a:r>
            <a:r>
              <a:rPr lang="en-US" dirty="0" err="1" smtClean="0"/>
              <a:t>sarcoplasmic</a:t>
            </a:r>
            <a:r>
              <a:rPr lang="en-US" dirty="0" smtClean="0"/>
              <a:t> reticulum decreasing calcium concentration which causes linkage to break consequently causing muscle to relax.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Minute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bacterium </a:t>
            </a:r>
            <a:r>
              <a:rPr lang="en-US" i="1" dirty="0" smtClean="0"/>
              <a:t>Clostridium </a:t>
            </a:r>
            <a:r>
              <a:rPr lang="en-US" i="1" dirty="0" err="1" smtClean="0"/>
              <a:t>botulinum</a:t>
            </a:r>
            <a:r>
              <a:rPr lang="en-US" dirty="0" smtClean="0"/>
              <a:t> produces a poison, called </a:t>
            </a:r>
            <a:r>
              <a:rPr lang="en-US" dirty="0" err="1" smtClean="0"/>
              <a:t>botulinum</a:t>
            </a:r>
            <a:r>
              <a:rPr lang="en-US" dirty="0" smtClean="0"/>
              <a:t> toxin, that can prevent the release of acetylcholine from motor nerve fibers at neuromuscular junctions, causing a very serious form of food poisoning called </a:t>
            </a:r>
            <a:r>
              <a:rPr lang="en-US" i="1" dirty="0" smtClean="0"/>
              <a:t>botulism. </a:t>
            </a:r>
            <a:r>
              <a:rPr lang="en-US" dirty="0" smtClean="0"/>
              <a:t>This condition is most likely to result from eating home-processed food that has not been heated enough to kill bacteria in it or to inactivate the toxin. </a:t>
            </a:r>
            <a:r>
              <a:rPr lang="en-US" dirty="0" err="1" smtClean="0"/>
              <a:t>Botulinum</a:t>
            </a:r>
            <a:r>
              <a:rPr lang="en-US" dirty="0" smtClean="0"/>
              <a:t> toxin blocks stimulation of muscle fibers, paralyzing muscles, including those responsible for breathing. Without prompt medical treatment, the fatality rate for botulism is high.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r>
              <a:rPr lang="en-US" dirty="0" smtClean="0"/>
              <a:t>Structure of a Skeletal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257800"/>
          </a:xfrm>
        </p:spPr>
        <p:txBody>
          <a:bodyPr/>
          <a:lstStyle/>
          <a:p>
            <a:r>
              <a:rPr lang="en-US" dirty="0" smtClean="0"/>
              <a:t>Muscular System is made up of:</a:t>
            </a:r>
          </a:p>
          <a:p>
            <a:pPr lvl="1"/>
            <a:r>
              <a:rPr lang="en-US" dirty="0" smtClean="0"/>
              <a:t>Individual muscles (organs)</a:t>
            </a:r>
          </a:p>
          <a:p>
            <a:pPr lvl="2"/>
            <a:r>
              <a:rPr lang="en-US" dirty="0" smtClean="0"/>
              <a:t>Which are made up of </a:t>
            </a:r>
          </a:p>
          <a:p>
            <a:pPr lvl="3"/>
            <a:r>
              <a:rPr lang="en-US" dirty="0" smtClean="0"/>
              <a:t>Skeletal muscle tissue</a:t>
            </a:r>
          </a:p>
          <a:p>
            <a:pPr lvl="3"/>
            <a:r>
              <a:rPr lang="en-US" dirty="0" smtClean="0"/>
              <a:t>Nervous tissue</a:t>
            </a:r>
          </a:p>
          <a:p>
            <a:pPr lvl="3"/>
            <a:r>
              <a:rPr lang="en-US" dirty="0" smtClean="0"/>
              <a:t>Blood </a:t>
            </a:r>
          </a:p>
          <a:p>
            <a:pPr lvl="3"/>
            <a:r>
              <a:rPr lang="en-US" dirty="0" smtClean="0"/>
              <a:t>Connective tissue</a:t>
            </a:r>
          </a:p>
          <a:p>
            <a:pPr lvl="2"/>
            <a:endParaRPr lang="en-US" dirty="0"/>
          </a:p>
        </p:txBody>
      </p:sp>
      <p:pic>
        <p:nvPicPr>
          <p:cNvPr id="21506" name="Picture 2" descr="http://www.idigfitness.com/wp-content/uploads/2009/05/muscle_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076324"/>
            <a:ext cx="4810125" cy="5781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Connective Tissue Coverings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Fascia:</a:t>
            </a:r>
          </a:p>
          <a:p>
            <a:pPr lvl="1"/>
            <a:r>
              <a:rPr lang="en-US" dirty="0" smtClean="0"/>
              <a:t>Separate an individual skeletal muscle from adjacent muscles and hold it in position</a:t>
            </a:r>
          </a:p>
          <a:p>
            <a:r>
              <a:rPr lang="en-US" dirty="0" smtClean="0"/>
              <a:t>Tendon:</a:t>
            </a:r>
          </a:p>
          <a:p>
            <a:pPr lvl="1"/>
            <a:r>
              <a:rPr lang="en-US" dirty="0" smtClean="0"/>
              <a:t>Cordlike fascia that extends beyond end of muscle and attaches bone to muscle</a:t>
            </a:r>
          </a:p>
          <a:p>
            <a:r>
              <a:rPr lang="en-US" dirty="0" err="1" smtClean="0"/>
              <a:t>Aponeuroses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Sheetlike</a:t>
            </a:r>
            <a:r>
              <a:rPr lang="en-US" dirty="0" smtClean="0"/>
              <a:t> covering that attaches muscle to muscle</a:t>
            </a:r>
            <a:endParaRPr lang="en-US" dirty="0"/>
          </a:p>
        </p:txBody>
      </p:sp>
      <p:pic>
        <p:nvPicPr>
          <p:cNvPr id="20482" name="Picture 2" descr="http://tweakfit.com/wp-content/uploads/2010/01/tend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953000"/>
            <a:ext cx="6324600" cy="1747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Connective Tissue Coverings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Epimysium</a:t>
            </a:r>
            <a:endParaRPr lang="en-US" dirty="0" smtClean="0"/>
          </a:p>
          <a:p>
            <a:pPr lvl="1"/>
            <a:r>
              <a:rPr lang="en-US" dirty="0" smtClean="0"/>
              <a:t>Layer of connective tissue that surrounds a skeletal muscle</a:t>
            </a:r>
          </a:p>
          <a:p>
            <a:r>
              <a:rPr lang="en-US" dirty="0" err="1" smtClean="0"/>
              <a:t>Perimysium</a:t>
            </a:r>
            <a:endParaRPr lang="en-US" dirty="0" smtClean="0"/>
          </a:p>
          <a:p>
            <a:pPr lvl="1"/>
            <a:r>
              <a:rPr lang="en-US" dirty="0" smtClean="0"/>
              <a:t>Extends inward from </a:t>
            </a:r>
            <a:r>
              <a:rPr lang="en-US" dirty="0" err="1" smtClean="0"/>
              <a:t>epimysium</a:t>
            </a:r>
            <a:r>
              <a:rPr lang="en-US" dirty="0" smtClean="0"/>
              <a:t> to separate muscle tissue into small compartments</a:t>
            </a:r>
          </a:p>
          <a:p>
            <a:r>
              <a:rPr lang="en-US" dirty="0" smtClean="0"/>
              <a:t>Fascicles:</a:t>
            </a:r>
          </a:p>
          <a:p>
            <a:pPr lvl="1"/>
            <a:r>
              <a:rPr lang="en-US" dirty="0" smtClean="0"/>
              <a:t>Bundles of skeletal muscle fibers</a:t>
            </a:r>
          </a:p>
          <a:p>
            <a:r>
              <a:rPr lang="en-US" dirty="0" err="1" smtClean="0"/>
              <a:t>Endomysium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Covers individual muscle fibers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headbacktohealth.com/muscle%20fas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8" y="1066800"/>
            <a:ext cx="9137072" cy="5025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ainmusclenow.net/wp-content/uploads/2010/06/increase-muscle-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6457950" cy="4876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Muscle Fibers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fiber is a single muscle cell that contracts in response to a stimulation and then relaxes when stimulation ends.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mhhe.com/biosci/esp/2001_gbio/folder_structure/an/m5/s5/assets/images/anm5s5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343400"/>
            <a:ext cx="5486400" cy="25241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Muscle Fibers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/>
          <a:lstStyle/>
          <a:p>
            <a:r>
              <a:rPr lang="en-US" dirty="0" smtClean="0"/>
              <a:t>Thin elongated cylinder with rounded ends that extends length of muscle.</a:t>
            </a:r>
          </a:p>
          <a:p>
            <a:r>
              <a:rPr lang="en-US" dirty="0" smtClean="0"/>
              <a:t>Surrounded by a </a:t>
            </a:r>
            <a:r>
              <a:rPr lang="en-US" dirty="0" err="1" smtClean="0"/>
              <a:t>Sarcolemma</a:t>
            </a:r>
            <a:r>
              <a:rPr lang="en-US" dirty="0" smtClean="0"/>
              <a:t> (cell membrane)</a:t>
            </a:r>
          </a:p>
          <a:p>
            <a:r>
              <a:rPr lang="en-US" dirty="0" smtClean="0"/>
              <a:t>Contains </a:t>
            </a:r>
            <a:r>
              <a:rPr lang="en-US" dirty="0" err="1" smtClean="0"/>
              <a:t>Sarcoplasm</a:t>
            </a:r>
            <a:r>
              <a:rPr lang="en-US" dirty="0" smtClean="0"/>
              <a:t> (cytoplasm) which contains oval nuclei and mitochondria</a:t>
            </a:r>
          </a:p>
          <a:p>
            <a:r>
              <a:rPr lang="en-US" dirty="0" err="1" smtClean="0"/>
              <a:t>Sacroplasm</a:t>
            </a:r>
            <a:r>
              <a:rPr lang="en-US" dirty="0" smtClean="0"/>
              <a:t> also contains Myofibrils</a:t>
            </a:r>
          </a:p>
          <a:p>
            <a:pPr lvl="1"/>
            <a:r>
              <a:rPr lang="en-US" dirty="0" smtClean="0"/>
              <a:t>Myofibrils play a fundamental role in contraction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Muscle Fibers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Myofibrils</a:t>
            </a:r>
          </a:p>
          <a:p>
            <a:pPr lvl="1"/>
            <a:r>
              <a:rPr lang="en-US" dirty="0" smtClean="0"/>
              <a:t>Contain two kinds of protein filaments</a:t>
            </a:r>
          </a:p>
          <a:p>
            <a:pPr lvl="2"/>
            <a:r>
              <a:rPr lang="en-US" dirty="0" smtClean="0"/>
              <a:t>Myosin (thick)</a:t>
            </a:r>
          </a:p>
          <a:p>
            <a:pPr lvl="2"/>
            <a:r>
              <a:rPr lang="en-US" dirty="0" err="1" smtClean="0"/>
              <a:t>Actin</a:t>
            </a:r>
            <a:r>
              <a:rPr lang="en-US" dirty="0" smtClean="0"/>
              <a:t> (thin)</a:t>
            </a:r>
          </a:p>
          <a:p>
            <a:pPr lvl="1"/>
            <a:r>
              <a:rPr lang="en-US" dirty="0" smtClean="0"/>
              <a:t>Arrangement of filaments produce light and dark striations or bands</a:t>
            </a:r>
          </a:p>
          <a:p>
            <a:r>
              <a:rPr lang="en-US" dirty="0" smtClean="0"/>
              <a:t>Striation Pattern</a:t>
            </a:r>
          </a:p>
          <a:p>
            <a:pPr lvl="1"/>
            <a:r>
              <a:rPr lang="en-US" dirty="0" smtClean="0"/>
              <a:t>Two parts:</a:t>
            </a:r>
          </a:p>
          <a:p>
            <a:pPr lvl="2"/>
            <a:r>
              <a:rPr lang="en-US" u="sng" dirty="0" smtClean="0"/>
              <a:t>I bands </a:t>
            </a:r>
            <a:r>
              <a:rPr lang="en-US" dirty="0" smtClean="0"/>
              <a:t>(light bands) are composed of thin </a:t>
            </a:r>
            <a:r>
              <a:rPr lang="en-US" dirty="0" err="1" smtClean="0"/>
              <a:t>actin</a:t>
            </a:r>
            <a:r>
              <a:rPr lang="en-US" dirty="0" smtClean="0"/>
              <a:t> filaments and are directly attached to </a:t>
            </a:r>
            <a:r>
              <a:rPr lang="en-US" u="sng" dirty="0" smtClean="0"/>
              <a:t>Z Lines</a:t>
            </a:r>
          </a:p>
          <a:p>
            <a:pPr lvl="2"/>
            <a:r>
              <a:rPr lang="en-US" u="sng" dirty="0" smtClean="0"/>
              <a:t>A Bands </a:t>
            </a:r>
            <a:r>
              <a:rPr lang="en-US" dirty="0" smtClean="0"/>
              <a:t>(dark bands) are composed of thick myosin and overlaps </a:t>
            </a:r>
            <a:r>
              <a:rPr lang="en-US" u="sng" dirty="0" smtClean="0"/>
              <a:t>I Bands</a:t>
            </a:r>
          </a:p>
          <a:p>
            <a:pPr lvl="3"/>
            <a:r>
              <a:rPr lang="en-US" dirty="0" smtClean="0"/>
              <a:t>Central region called </a:t>
            </a:r>
            <a:r>
              <a:rPr lang="en-US" u="sng" dirty="0" smtClean="0"/>
              <a:t>H Zone</a:t>
            </a:r>
          </a:p>
          <a:p>
            <a:pPr lvl="3"/>
            <a:r>
              <a:rPr lang="en-US" dirty="0" smtClean="0"/>
              <a:t>Thickening of Myosin known as </a:t>
            </a:r>
            <a:r>
              <a:rPr lang="en-US" u="sng" dirty="0" smtClean="0"/>
              <a:t>M Line</a:t>
            </a:r>
          </a:p>
          <a:p>
            <a:pPr lvl="2"/>
            <a:r>
              <a:rPr lang="en-US" u="sng" dirty="0" smtClean="0"/>
              <a:t>Z line </a:t>
            </a:r>
            <a:r>
              <a:rPr lang="en-US" dirty="0" smtClean="0"/>
              <a:t>to </a:t>
            </a:r>
            <a:r>
              <a:rPr lang="en-US" u="sng" dirty="0" smtClean="0"/>
              <a:t>Z Line </a:t>
            </a:r>
            <a:r>
              <a:rPr lang="en-US" dirty="0" smtClean="0"/>
              <a:t>make up </a:t>
            </a:r>
            <a:r>
              <a:rPr lang="en-US" u="sng" dirty="0" err="1" smtClean="0"/>
              <a:t>sarcomere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971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Chapter 8                    Muscles</vt:lpstr>
      <vt:lpstr>Introduction</vt:lpstr>
      <vt:lpstr>Structure of a Skeletal Muscle</vt:lpstr>
      <vt:lpstr>Connective Tissue Coverings</vt:lpstr>
      <vt:lpstr>Connective Tissue Coverings Cont.</vt:lpstr>
      <vt:lpstr>PowerPoint Presentation</vt:lpstr>
      <vt:lpstr>Skeletal Muscle Fibers</vt:lpstr>
      <vt:lpstr>Skeletal Muscle Fibers Cont.</vt:lpstr>
      <vt:lpstr>Skeletal Muscle Fibers Cont.</vt:lpstr>
      <vt:lpstr>PowerPoint Presentation</vt:lpstr>
      <vt:lpstr>Skeletal Muscle Fibers Cont.</vt:lpstr>
      <vt:lpstr>PowerPoint Presentation</vt:lpstr>
      <vt:lpstr>Medical Minute</vt:lpstr>
      <vt:lpstr>Neuromuscular Junction</vt:lpstr>
      <vt:lpstr>PowerPoint Presentation</vt:lpstr>
      <vt:lpstr>Motor Units</vt:lpstr>
      <vt:lpstr>Skeletal Muscle Contraction</vt:lpstr>
      <vt:lpstr>Role of Actin and Myosin</vt:lpstr>
      <vt:lpstr>Fig. 8.7 in text</vt:lpstr>
      <vt:lpstr>Role of Actin and Myosin Cont.</vt:lpstr>
      <vt:lpstr>Stimulus for Contraction</vt:lpstr>
      <vt:lpstr>Stimulus for Contraction Cont.</vt:lpstr>
      <vt:lpstr>Stimulus for Contraction</vt:lpstr>
      <vt:lpstr>Medical Minute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                   Muscles</dc:title>
  <dc:creator>Computer</dc:creator>
  <cp:lastModifiedBy>Cindy McAndrew</cp:lastModifiedBy>
  <cp:revision>13</cp:revision>
  <dcterms:created xsi:type="dcterms:W3CDTF">2010-10-28T00:08:48Z</dcterms:created>
  <dcterms:modified xsi:type="dcterms:W3CDTF">2012-12-05T16:41:12Z</dcterms:modified>
</cp:coreProperties>
</file>